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Playfair Display"/>
      <p:regular r:id="rId25"/>
      <p:bold r:id="rId26"/>
      <p:italic r:id="rId27"/>
      <p:boldItalic r:id="rId28"/>
    </p:embeddedFont>
    <p:embeddedFont>
      <p:font typeface="Montserrat"/>
      <p:regular r:id="rId29"/>
      <p:bold r:id="rId30"/>
      <p:italic r:id="rId31"/>
      <p:boldItalic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layfairDisplay-bold.fntdata"/><Relationship Id="rId25" Type="http://schemas.openxmlformats.org/officeDocument/2006/relationships/font" Target="fonts/PlayfairDisplay-regular.fntdata"/><Relationship Id="rId28" Type="http://schemas.openxmlformats.org/officeDocument/2006/relationships/font" Target="fonts/PlayfairDisplay-boldItalic.fntdata"/><Relationship Id="rId27" Type="http://schemas.openxmlformats.org/officeDocument/2006/relationships/font" Target="fonts/PlayfairDisplay-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7.xml"/><Relationship Id="rId33" Type="http://schemas.openxmlformats.org/officeDocument/2006/relationships/font" Target="fonts/Oswald-regular.fntdata"/><Relationship Id="rId10" Type="http://schemas.openxmlformats.org/officeDocument/2006/relationships/slide" Target="slides/slide6.xml"/><Relationship Id="rId32" Type="http://schemas.openxmlformats.org/officeDocument/2006/relationships/font" Target="fonts/Montserrat-bold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Oswal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f56f8cc9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f56f8cc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56f8cc9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56f8cc9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f56f8cc9c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f56f8cc9c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f56f8cc9c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f56f8cc9c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f56f8cc9c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f56f8cc9c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f56f8cc9c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f56f8cc9c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f56f8cc9c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f56f8cc9c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f56f8cc9c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f56f8cc9c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f56f8cc9c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f56f8cc9c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3c40d24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23c40d24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23c40d24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23c40d24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part is for the professor to refresh his memory and does not want to go back to the other document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56f8cc9c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56f8cc9c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f534cf6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f534cf6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This part is for the professor to refresh his memory and does not want to go back to the other document </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3c40d24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3c40d24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f534cf6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f534cf6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3c40d24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23c40d24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the client coming to us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f56f8cc9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f56f8cc9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3c40d24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3c40d24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f56f8cc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f56f8cc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Crime in Chicago</a:t>
            </a:r>
            <a:endParaRPr/>
          </a:p>
        </p:txBody>
      </p:sp>
      <p:sp>
        <p:nvSpPr>
          <p:cNvPr id="59" name="Google Shape;59;p13"/>
          <p:cNvSpPr txBox="1"/>
          <p:nvPr>
            <p:ph idx="1" type="subTitle"/>
          </p:nvPr>
        </p:nvSpPr>
        <p:spPr>
          <a:xfrm>
            <a:off x="344250" y="3550650"/>
            <a:ext cx="7620600" cy="63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Safest Places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History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Crime rate in </a:t>
            </a:r>
            <a:r>
              <a:rPr lang="en"/>
              <a:t>Chicago</a:t>
            </a:r>
            <a:r>
              <a:rPr lang="en"/>
              <a:t> [2013- 2015]</a:t>
            </a:r>
            <a:endParaRPr/>
          </a:p>
        </p:txBody>
      </p:sp>
      <p:pic>
        <p:nvPicPr>
          <p:cNvPr descr="LineChartCrimePerYear.png" id="121" name="Google Shape;121;p23"/>
          <p:cNvPicPr preferRelativeResize="0"/>
          <p:nvPr/>
        </p:nvPicPr>
        <p:blipFill>
          <a:blip r:embed="rId3">
            <a:alphaModFix/>
          </a:blip>
          <a:stretch>
            <a:fillRect/>
          </a:stretch>
        </p:blipFill>
        <p:spPr>
          <a:xfrm>
            <a:off x="368350" y="1264275"/>
            <a:ext cx="3850425" cy="2614925"/>
          </a:xfrm>
          <a:prstGeom prst="rect">
            <a:avLst/>
          </a:prstGeom>
          <a:noFill/>
          <a:ln>
            <a:noFill/>
          </a:ln>
        </p:spPr>
      </p:pic>
      <p:pic>
        <p:nvPicPr>
          <p:cNvPr descr="BarGraphCrimePerYear.png" id="122" name="Google Shape;122;p23"/>
          <p:cNvPicPr preferRelativeResize="0"/>
          <p:nvPr/>
        </p:nvPicPr>
        <p:blipFill>
          <a:blip r:embed="rId4">
            <a:alphaModFix/>
          </a:blip>
          <a:stretch>
            <a:fillRect/>
          </a:stretch>
        </p:blipFill>
        <p:spPr>
          <a:xfrm>
            <a:off x="4832400" y="1264282"/>
            <a:ext cx="3850425" cy="2614931"/>
          </a:xfrm>
          <a:prstGeom prst="rect">
            <a:avLst/>
          </a:prstGeom>
          <a:noFill/>
          <a:ln>
            <a:noFill/>
          </a:ln>
        </p:spPr>
      </p:pic>
      <p:cxnSp>
        <p:nvCxnSpPr>
          <p:cNvPr id="123" name="Google Shape;123;p23"/>
          <p:cNvCxnSpPr/>
          <p:nvPr/>
        </p:nvCxnSpPr>
        <p:spPr>
          <a:xfrm>
            <a:off x="4514462" y="1630925"/>
            <a:ext cx="0" cy="1646700"/>
          </a:xfrm>
          <a:prstGeom prst="straightConnector1">
            <a:avLst/>
          </a:prstGeom>
          <a:noFill/>
          <a:ln cap="flat" cmpd="sng" w="9525">
            <a:solidFill>
              <a:schemeClr val="dk2"/>
            </a:solidFill>
            <a:prstDash val="solid"/>
            <a:round/>
            <a:headEnd len="med" w="med" type="none"/>
            <a:tailEnd len="med" w="med" type="none"/>
          </a:ln>
        </p:spPr>
      </p:cxnSp>
      <p:sp>
        <p:nvSpPr>
          <p:cNvPr id="124" name="Google Shape;124;p23"/>
          <p:cNvSpPr txBox="1"/>
          <p:nvPr/>
        </p:nvSpPr>
        <p:spPr>
          <a:xfrm>
            <a:off x="1067700" y="4168650"/>
            <a:ext cx="7316100" cy="6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crime rate in chicago overall is decreasing from 2013 - 2015. </a:t>
            </a:r>
            <a:endParaRPr/>
          </a:p>
          <a:p>
            <a:pPr indent="0" lvl="0" marL="0" rtl="0" algn="ctr">
              <a:spcBef>
                <a:spcPts val="0"/>
              </a:spcBef>
              <a:spcAft>
                <a:spcPts val="0"/>
              </a:spcAft>
              <a:buNone/>
            </a:pPr>
            <a:r>
              <a:rPr lang="en"/>
              <a:t>The two most common crimes in Chicago is Theft and Battery.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TotalTheftCrime.png" id="129" name="Google Shape;129;p24"/>
          <p:cNvPicPr preferRelativeResize="0"/>
          <p:nvPr/>
        </p:nvPicPr>
        <p:blipFill>
          <a:blip r:embed="rId3">
            <a:alphaModFix/>
          </a:blip>
          <a:stretch>
            <a:fillRect/>
          </a:stretch>
        </p:blipFill>
        <p:spPr>
          <a:xfrm>
            <a:off x="-702525" y="890000"/>
            <a:ext cx="6115050" cy="4152900"/>
          </a:xfrm>
          <a:prstGeom prst="rect">
            <a:avLst/>
          </a:prstGeom>
          <a:noFill/>
          <a:ln>
            <a:noFill/>
          </a:ln>
        </p:spPr>
      </p:pic>
      <p:sp>
        <p:nvSpPr>
          <p:cNvPr id="130" name="Google Shape;130;p24"/>
          <p:cNvSpPr txBox="1"/>
          <p:nvPr>
            <p:ph type="title"/>
          </p:nvPr>
        </p:nvSpPr>
        <p:spPr>
          <a:xfrm>
            <a:off x="237425" y="20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Theft Crimes in Chicago </a:t>
            </a:r>
            <a:endParaRPr/>
          </a:p>
        </p:txBody>
      </p:sp>
      <p:sp>
        <p:nvSpPr>
          <p:cNvPr id="131" name="Google Shape;131;p24"/>
          <p:cNvSpPr txBox="1"/>
          <p:nvPr>
            <p:ph idx="1" type="body"/>
          </p:nvPr>
        </p:nvSpPr>
        <p:spPr>
          <a:xfrm>
            <a:off x="4651425" y="890000"/>
            <a:ext cx="4180800" cy="3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demonstrates the amount of theft around the various schools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Red = Theft Crimes </a:t>
            </a:r>
            <a:endParaRPr/>
          </a:p>
          <a:p>
            <a:pPr indent="0" lvl="0" marL="0" rtl="0" algn="l">
              <a:spcBef>
                <a:spcPts val="1600"/>
              </a:spcBef>
              <a:spcAft>
                <a:spcPts val="1600"/>
              </a:spcAft>
              <a:buNone/>
            </a:pPr>
            <a:r>
              <a:rPr lang="en"/>
              <a:t>Yellow Dots = Schools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TotalBatteryCrime.png" id="136" name="Google Shape;136;p25"/>
          <p:cNvPicPr preferRelativeResize="0"/>
          <p:nvPr/>
        </p:nvPicPr>
        <p:blipFill>
          <a:blip r:embed="rId3">
            <a:alphaModFix/>
          </a:blip>
          <a:stretch>
            <a:fillRect/>
          </a:stretch>
        </p:blipFill>
        <p:spPr>
          <a:xfrm>
            <a:off x="-734575" y="776350"/>
            <a:ext cx="6115050" cy="4152900"/>
          </a:xfrm>
          <a:prstGeom prst="rect">
            <a:avLst/>
          </a:prstGeom>
          <a:noFill/>
          <a:ln>
            <a:noFill/>
          </a:ln>
        </p:spPr>
      </p:pic>
      <p:sp>
        <p:nvSpPr>
          <p:cNvPr id="137" name="Google Shape;137;p25"/>
          <p:cNvSpPr txBox="1"/>
          <p:nvPr>
            <p:ph type="title"/>
          </p:nvPr>
        </p:nvSpPr>
        <p:spPr>
          <a:xfrm>
            <a:off x="237425" y="20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Battery Crimes in Chicago </a:t>
            </a:r>
            <a:endParaRPr/>
          </a:p>
        </p:txBody>
      </p:sp>
      <p:sp>
        <p:nvSpPr>
          <p:cNvPr id="138" name="Google Shape;138;p25"/>
          <p:cNvSpPr txBox="1"/>
          <p:nvPr>
            <p:ph idx="1" type="body"/>
          </p:nvPr>
        </p:nvSpPr>
        <p:spPr>
          <a:xfrm>
            <a:off x="4651425" y="890000"/>
            <a:ext cx="4180800" cy="3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demonstrates the amount of Battery around the various schools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Yellow Shade= Battery Crimes </a:t>
            </a:r>
            <a:endParaRPr/>
          </a:p>
          <a:p>
            <a:pPr indent="0" lvl="0" marL="0" rtl="0" algn="l">
              <a:spcBef>
                <a:spcPts val="1600"/>
              </a:spcBef>
              <a:spcAft>
                <a:spcPts val="1600"/>
              </a:spcAft>
              <a:buNone/>
            </a:pPr>
            <a:r>
              <a:rPr lang="en"/>
              <a:t>Yellow Dots = Schools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TotalNarcCrime.png" id="143" name="Google Shape;143;p26"/>
          <p:cNvPicPr preferRelativeResize="0"/>
          <p:nvPr/>
        </p:nvPicPr>
        <p:blipFill>
          <a:blip r:embed="rId3">
            <a:alphaModFix/>
          </a:blip>
          <a:stretch>
            <a:fillRect/>
          </a:stretch>
        </p:blipFill>
        <p:spPr>
          <a:xfrm>
            <a:off x="-762425" y="890000"/>
            <a:ext cx="6115050" cy="4152900"/>
          </a:xfrm>
          <a:prstGeom prst="rect">
            <a:avLst/>
          </a:prstGeom>
          <a:noFill/>
          <a:ln>
            <a:noFill/>
          </a:ln>
        </p:spPr>
      </p:pic>
      <p:sp>
        <p:nvSpPr>
          <p:cNvPr id="144" name="Google Shape;144;p26"/>
          <p:cNvSpPr txBox="1"/>
          <p:nvPr>
            <p:ph type="title"/>
          </p:nvPr>
        </p:nvSpPr>
        <p:spPr>
          <a:xfrm>
            <a:off x="237425" y="20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Narcotics Crimes in Chicago </a:t>
            </a:r>
            <a:endParaRPr/>
          </a:p>
        </p:txBody>
      </p:sp>
      <p:sp>
        <p:nvSpPr>
          <p:cNvPr id="145" name="Google Shape;145;p26"/>
          <p:cNvSpPr txBox="1"/>
          <p:nvPr>
            <p:ph idx="1" type="body"/>
          </p:nvPr>
        </p:nvSpPr>
        <p:spPr>
          <a:xfrm>
            <a:off x="4651425" y="890000"/>
            <a:ext cx="4180800" cy="3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demonstrates the amount of narcotics crime around the various schools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White Shade= Narcotics Crimes </a:t>
            </a:r>
            <a:endParaRPr/>
          </a:p>
          <a:p>
            <a:pPr indent="0" lvl="0" marL="0" rtl="0" algn="l">
              <a:spcBef>
                <a:spcPts val="1600"/>
              </a:spcBef>
              <a:spcAft>
                <a:spcPts val="1600"/>
              </a:spcAft>
              <a:buNone/>
            </a:pPr>
            <a:r>
              <a:rPr lang="en"/>
              <a:t>Yellow Dots = Schools </a:t>
            </a:r>
            <a:endParaRPr/>
          </a:p>
        </p:txBody>
      </p:sp>
      <p:sp>
        <p:nvSpPr>
          <p:cNvPr id="146" name="Google Shape;146;p26"/>
          <p:cNvSpPr txBox="1"/>
          <p:nvPr/>
        </p:nvSpPr>
        <p:spPr>
          <a:xfrm>
            <a:off x="2246800" y="3518750"/>
            <a:ext cx="1420500" cy="9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TotalAssaultCrime.png" id="151" name="Google Shape;151;p27"/>
          <p:cNvPicPr preferRelativeResize="0"/>
          <p:nvPr/>
        </p:nvPicPr>
        <p:blipFill>
          <a:blip r:embed="rId3">
            <a:alphaModFix/>
          </a:blip>
          <a:stretch>
            <a:fillRect/>
          </a:stretch>
        </p:blipFill>
        <p:spPr>
          <a:xfrm>
            <a:off x="-762425" y="831125"/>
            <a:ext cx="6115050" cy="4152900"/>
          </a:xfrm>
          <a:prstGeom prst="rect">
            <a:avLst/>
          </a:prstGeom>
          <a:noFill/>
          <a:ln>
            <a:noFill/>
          </a:ln>
        </p:spPr>
      </p:pic>
      <p:sp>
        <p:nvSpPr>
          <p:cNvPr id="152" name="Google Shape;152;p27"/>
          <p:cNvSpPr txBox="1"/>
          <p:nvPr>
            <p:ph type="title"/>
          </p:nvPr>
        </p:nvSpPr>
        <p:spPr>
          <a:xfrm>
            <a:off x="237425" y="20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Assault Crimes in Chicago </a:t>
            </a:r>
            <a:endParaRPr/>
          </a:p>
        </p:txBody>
      </p:sp>
      <p:sp>
        <p:nvSpPr>
          <p:cNvPr id="153" name="Google Shape;153;p27"/>
          <p:cNvSpPr txBox="1"/>
          <p:nvPr>
            <p:ph idx="1" type="body"/>
          </p:nvPr>
        </p:nvSpPr>
        <p:spPr>
          <a:xfrm>
            <a:off x="4651425" y="890000"/>
            <a:ext cx="4180800" cy="3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demonstrates the amount of </a:t>
            </a:r>
            <a:r>
              <a:rPr lang="en"/>
              <a:t>assault</a:t>
            </a:r>
            <a:r>
              <a:rPr lang="en"/>
              <a:t> crime around the various schools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Blue Shade= Assault Crimes </a:t>
            </a:r>
            <a:endParaRPr/>
          </a:p>
          <a:p>
            <a:pPr indent="0" lvl="0" marL="0" rtl="0" algn="l">
              <a:spcBef>
                <a:spcPts val="1600"/>
              </a:spcBef>
              <a:spcAft>
                <a:spcPts val="1600"/>
              </a:spcAft>
              <a:buNone/>
            </a:pPr>
            <a:r>
              <a:rPr lang="en"/>
              <a:t>Yellow Dots = Schools </a:t>
            </a:r>
            <a:endParaRPr/>
          </a:p>
        </p:txBody>
      </p:sp>
      <p:sp>
        <p:nvSpPr>
          <p:cNvPr id="154" name="Google Shape;154;p27"/>
          <p:cNvSpPr txBox="1"/>
          <p:nvPr/>
        </p:nvSpPr>
        <p:spPr>
          <a:xfrm>
            <a:off x="2246800" y="3518750"/>
            <a:ext cx="1420500" cy="9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TotalArsonCrime.png" id="159" name="Google Shape;159;p28"/>
          <p:cNvPicPr preferRelativeResize="0"/>
          <p:nvPr/>
        </p:nvPicPr>
        <p:blipFill>
          <a:blip r:embed="rId3">
            <a:alphaModFix/>
          </a:blip>
          <a:stretch>
            <a:fillRect/>
          </a:stretch>
        </p:blipFill>
        <p:spPr>
          <a:xfrm>
            <a:off x="-771525" y="876300"/>
            <a:ext cx="6115050" cy="4152900"/>
          </a:xfrm>
          <a:prstGeom prst="rect">
            <a:avLst/>
          </a:prstGeom>
          <a:noFill/>
          <a:ln>
            <a:noFill/>
          </a:ln>
        </p:spPr>
      </p:pic>
      <p:sp>
        <p:nvSpPr>
          <p:cNvPr id="160" name="Google Shape;160;p28"/>
          <p:cNvSpPr txBox="1"/>
          <p:nvPr>
            <p:ph type="title"/>
          </p:nvPr>
        </p:nvSpPr>
        <p:spPr>
          <a:xfrm>
            <a:off x="237425" y="20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Arson Crimes in Chicago </a:t>
            </a:r>
            <a:endParaRPr/>
          </a:p>
        </p:txBody>
      </p:sp>
      <p:sp>
        <p:nvSpPr>
          <p:cNvPr id="161" name="Google Shape;161;p28"/>
          <p:cNvSpPr txBox="1"/>
          <p:nvPr>
            <p:ph idx="1" type="body"/>
          </p:nvPr>
        </p:nvSpPr>
        <p:spPr>
          <a:xfrm>
            <a:off x="4651425" y="890000"/>
            <a:ext cx="4180800" cy="3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demonstrates the amount of Arson crime around the various schools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Blue Shade= Arson Crimes </a:t>
            </a:r>
            <a:endParaRPr/>
          </a:p>
          <a:p>
            <a:pPr indent="0" lvl="0" marL="0" rtl="0" algn="l">
              <a:spcBef>
                <a:spcPts val="1600"/>
              </a:spcBef>
              <a:spcAft>
                <a:spcPts val="1600"/>
              </a:spcAft>
              <a:buNone/>
            </a:pPr>
            <a:r>
              <a:rPr lang="en"/>
              <a:t>Yellow Dots = Schools </a:t>
            </a:r>
            <a:endParaRPr/>
          </a:p>
        </p:txBody>
      </p:sp>
      <p:sp>
        <p:nvSpPr>
          <p:cNvPr id="162" name="Google Shape;162;p28"/>
          <p:cNvSpPr txBox="1"/>
          <p:nvPr/>
        </p:nvSpPr>
        <p:spPr>
          <a:xfrm>
            <a:off x="2246800" y="3518750"/>
            <a:ext cx="1420500" cy="9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TotalHomicideCrime.png" id="167" name="Google Shape;167;p29"/>
          <p:cNvPicPr preferRelativeResize="0"/>
          <p:nvPr/>
        </p:nvPicPr>
        <p:blipFill>
          <a:blip r:embed="rId3">
            <a:alphaModFix/>
          </a:blip>
          <a:stretch>
            <a:fillRect/>
          </a:stretch>
        </p:blipFill>
        <p:spPr>
          <a:xfrm>
            <a:off x="-771525" y="876300"/>
            <a:ext cx="6115050" cy="4152900"/>
          </a:xfrm>
          <a:prstGeom prst="rect">
            <a:avLst/>
          </a:prstGeom>
          <a:noFill/>
          <a:ln>
            <a:noFill/>
          </a:ln>
        </p:spPr>
      </p:pic>
      <p:sp>
        <p:nvSpPr>
          <p:cNvPr id="168" name="Google Shape;168;p29"/>
          <p:cNvSpPr txBox="1"/>
          <p:nvPr>
            <p:ph type="title"/>
          </p:nvPr>
        </p:nvSpPr>
        <p:spPr>
          <a:xfrm>
            <a:off x="237425" y="20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Homicide Crimes in Chicago </a:t>
            </a:r>
            <a:endParaRPr/>
          </a:p>
        </p:txBody>
      </p:sp>
      <p:sp>
        <p:nvSpPr>
          <p:cNvPr id="169" name="Google Shape;169;p29"/>
          <p:cNvSpPr txBox="1"/>
          <p:nvPr>
            <p:ph idx="1" type="body"/>
          </p:nvPr>
        </p:nvSpPr>
        <p:spPr>
          <a:xfrm>
            <a:off x="4651425" y="890000"/>
            <a:ext cx="4180800" cy="3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demonstrates the amount of homicide around the various schools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Red Shade= Homicide Crimes </a:t>
            </a:r>
            <a:endParaRPr/>
          </a:p>
          <a:p>
            <a:pPr indent="0" lvl="0" marL="0" rtl="0" algn="l">
              <a:spcBef>
                <a:spcPts val="1600"/>
              </a:spcBef>
              <a:spcAft>
                <a:spcPts val="1600"/>
              </a:spcAft>
              <a:buNone/>
            </a:pPr>
            <a:r>
              <a:rPr lang="en"/>
              <a:t>Yellow Dots = Schools </a:t>
            </a:r>
            <a:endParaRPr/>
          </a:p>
        </p:txBody>
      </p:sp>
      <p:sp>
        <p:nvSpPr>
          <p:cNvPr id="170" name="Google Shape;170;p29"/>
          <p:cNvSpPr txBox="1"/>
          <p:nvPr/>
        </p:nvSpPr>
        <p:spPr>
          <a:xfrm>
            <a:off x="2246800" y="3518750"/>
            <a:ext cx="1420500" cy="9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Our </a:t>
            </a:r>
            <a:r>
              <a:rPr lang="en"/>
              <a:t>Client</a:t>
            </a:r>
            <a:r>
              <a:rPr lang="en"/>
              <a:t> </a:t>
            </a:r>
            <a:endParaRPr/>
          </a:p>
        </p:txBody>
      </p:sp>
      <p:sp>
        <p:nvSpPr>
          <p:cNvPr id="176" name="Google Shape;176;p30"/>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recognizes that there is crime everywhere. We also recognize that some families feel that are better equipped to tolerate certain types of crime over others. Some may say that they’d ‘rather live in a place where there is more theft than a place where there is a </a:t>
            </a:r>
            <a:r>
              <a:rPr lang="en"/>
              <a:t>chance</a:t>
            </a:r>
            <a:r>
              <a:rPr lang="en"/>
              <a:t> of homicide’ or a combination. </a:t>
            </a:r>
            <a:endParaRPr/>
          </a:p>
          <a:p>
            <a:pPr indent="0" lvl="0" marL="0" rtl="0" algn="l">
              <a:spcBef>
                <a:spcPts val="1600"/>
              </a:spcBef>
              <a:spcAft>
                <a:spcPts val="0"/>
              </a:spcAft>
              <a:buNone/>
            </a:pPr>
            <a:r>
              <a:rPr lang="en"/>
              <a:t>Our tools can be reapplied </a:t>
            </a:r>
            <a:r>
              <a:rPr lang="en"/>
              <a:t>to find the safest place by your definition. We have also made our conclusion as well to help you define safety.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Recommendations</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Client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a:t>
            </a:r>
            <a:r>
              <a:rPr lang="en"/>
              <a:t> </a:t>
            </a:r>
            <a:endParaRPr/>
          </a:p>
        </p:txBody>
      </p:sp>
      <p:sp>
        <p:nvSpPr>
          <p:cNvPr id="187" name="Google Shape;187;p32"/>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Throughout our careful analysis we have concluded the best ward to live in. Our conclusion is based upon the </a:t>
            </a:r>
            <a:r>
              <a:rPr lang="en"/>
              <a:t>prediction</a:t>
            </a:r>
            <a:r>
              <a:rPr lang="en"/>
              <a:t> of how likely there will be crime in the future. This does not compare the types of crime as we will leave that to our client to define safety. </a:t>
            </a:r>
            <a:endParaRPr/>
          </a:p>
          <a:p>
            <a:pPr indent="0" lvl="0" marL="0" rtl="0" algn="l">
              <a:spcBef>
                <a:spcPts val="1600"/>
              </a:spcBef>
              <a:spcAft>
                <a:spcPts val="1600"/>
              </a:spcAft>
              <a:buNone/>
            </a:pPr>
            <a:r>
              <a:rPr lang="en"/>
              <a:t>The safest ward to line in with our prediction is ward 3.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Our Client</a:t>
            </a:r>
            <a:endParaRPr>
              <a:highlight>
                <a:schemeClr val="lt1"/>
              </a:highlight>
            </a:endParaRPr>
          </a:p>
        </p:txBody>
      </p:sp>
      <p:sp>
        <p:nvSpPr>
          <p:cNvPr id="70" name="Google Shape;70;p15"/>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 are families with school aged children looking for a the </a:t>
            </a:r>
            <a:r>
              <a:rPr lang="en"/>
              <a:t>safest</a:t>
            </a:r>
            <a:r>
              <a:rPr lang="en"/>
              <a:t> area to live and safest area to send their children to go to school in Chicago, Illinois. </a:t>
            </a:r>
            <a:endParaRPr/>
          </a:p>
          <a:p>
            <a:pPr indent="0" lvl="0" marL="0" rtl="0" algn="l">
              <a:spcBef>
                <a:spcPts val="1600"/>
              </a:spcBef>
              <a:spcAft>
                <a:spcPts val="0"/>
              </a:spcAft>
              <a:buNone/>
            </a:pPr>
            <a:r>
              <a:rPr lang="en"/>
              <a:t>This family may be moving into the big city or already living in the city and wants a safer area to live. </a:t>
            </a:r>
            <a:endParaRPr/>
          </a:p>
          <a:p>
            <a:pPr indent="0" lvl="0" marL="0" rtl="0" algn="l">
              <a:spcBef>
                <a:spcPts val="1600"/>
              </a:spcBef>
              <a:spcAft>
                <a:spcPts val="1600"/>
              </a:spcAft>
              <a:buNone/>
            </a:pPr>
            <a:r>
              <a:t/>
            </a:r>
            <a:endParaRPr/>
          </a:p>
        </p:txBody>
      </p:sp>
      <p:pic>
        <p:nvPicPr>
          <p:cNvPr id="71" name="Google Shape;71;p15"/>
          <p:cNvPicPr preferRelativeResize="0"/>
          <p:nvPr/>
        </p:nvPicPr>
        <p:blipFill>
          <a:blip r:embed="rId3">
            <a:alphaModFix/>
          </a:blip>
          <a:stretch>
            <a:fillRect/>
          </a:stretch>
        </p:blipFill>
        <p:spPr>
          <a:xfrm>
            <a:off x="5259775" y="3169700"/>
            <a:ext cx="3841976" cy="19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1401383" y="3299600"/>
            <a:ext cx="1879626" cy="1400326"/>
          </a:xfrm>
          <a:prstGeom prst="rect">
            <a:avLst/>
          </a:prstGeom>
          <a:noFill/>
          <a:ln>
            <a:noFill/>
          </a:ln>
        </p:spPr>
      </p:pic>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Problem</a:t>
            </a:r>
            <a:endParaRPr>
              <a:highlight>
                <a:schemeClr val="lt1"/>
              </a:highlight>
            </a:endParaRPr>
          </a:p>
        </p:txBody>
      </p:sp>
      <p:sp>
        <p:nvSpPr>
          <p:cNvPr id="83" name="Google Shape;83;p17"/>
          <p:cNvSpPr txBox="1"/>
          <p:nvPr>
            <p:ph idx="1" type="body"/>
          </p:nvPr>
        </p:nvSpPr>
        <p:spPr>
          <a:xfrm>
            <a:off x="311700" y="1017725"/>
            <a:ext cx="3999900" cy="391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Safest Schools Areas</a:t>
            </a:r>
            <a:br>
              <a:rPr b="1" lang="en" sz="1800"/>
            </a:br>
            <a:r>
              <a:rPr lang="en" sz="1800"/>
              <a:t>Chicago, like any city, is not immune to crime.  However, crime is not uniform over the city.  We will help you identify the schools in Chicago where you will likely experience the least amount of crime.</a:t>
            </a:r>
            <a:endParaRPr sz="1800"/>
          </a:p>
          <a:p>
            <a:pPr indent="0" lvl="0" marL="0" rtl="0" algn="l">
              <a:spcBef>
                <a:spcPts val="1600"/>
              </a:spcBef>
              <a:spcAft>
                <a:spcPts val="1600"/>
              </a:spcAft>
              <a:buClr>
                <a:schemeClr val="dk2"/>
              </a:buClr>
              <a:buSzPts val="1100"/>
              <a:buFont typeface="Arial"/>
              <a:buNone/>
            </a:pPr>
            <a:r>
              <a:t/>
            </a:r>
            <a:endParaRPr/>
          </a:p>
        </p:txBody>
      </p:sp>
      <p:sp>
        <p:nvSpPr>
          <p:cNvPr id="84" name="Google Shape;84;p17"/>
          <p:cNvSpPr txBox="1"/>
          <p:nvPr>
            <p:ph idx="2" type="body"/>
          </p:nvPr>
        </p:nvSpPr>
        <p:spPr>
          <a:xfrm>
            <a:off x="4832400" y="757250"/>
            <a:ext cx="3999900" cy="41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Safest Residential Areas </a:t>
            </a:r>
            <a:endParaRPr b="1"/>
          </a:p>
          <a:p>
            <a:pPr indent="0" lvl="0" marL="0" rtl="0" algn="l">
              <a:spcBef>
                <a:spcPts val="1600"/>
              </a:spcBef>
              <a:spcAft>
                <a:spcPts val="1600"/>
              </a:spcAft>
              <a:buClr>
                <a:schemeClr val="dk2"/>
              </a:buClr>
              <a:buSzPts val="1100"/>
              <a:buFont typeface="Arial"/>
              <a:buNone/>
            </a:pPr>
            <a:r>
              <a:rPr lang="en" sz="1800"/>
              <a:t> In addition to finding a school in a Chicago ward with the crime, we will also identify the ward which you may consider to have your home in, should you wish to live in a ward outside of the best school ward. </a:t>
            </a:r>
            <a:endParaRPr/>
          </a:p>
        </p:txBody>
      </p:sp>
      <p:cxnSp>
        <p:nvCxnSpPr>
          <p:cNvPr id="85" name="Google Shape;85;p17"/>
          <p:cNvCxnSpPr/>
          <p:nvPr/>
        </p:nvCxnSpPr>
        <p:spPr>
          <a:xfrm>
            <a:off x="4438262" y="1173725"/>
            <a:ext cx="0" cy="3390300"/>
          </a:xfrm>
          <a:prstGeom prst="straightConnector1">
            <a:avLst/>
          </a:prstGeom>
          <a:noFill/>
          <a:ln cap="flat" cmpd="sng" w="9525">
            <a:solidFill>
              <a:schemeClr val="dk2"/>
            </a:solidFill>
            <a:prstDash val="solid"/>
            <a:round/>
            <a:headEnd len="med" w="med" type="none"/>
            <a:tailEnd len="med" w="med" type="none"/>
          </a:ln>
        </p:spPr>
      </p:cxnSp>
      <p:pic>
        <p:nvPicPr>
          <p:cNvPr id="86" name="Google Shape;86;p17"/>
          <p:cNvPicPr preferRelativeResize="0"/>
          <p:nvPr/>
        </p:nvPicPr>
        <p:blipFill>
          <a:blip r:embed="rId4">
            <a:alphaModFix/>
          </a:blip>
          <a:stretch>
            <a:fillRect/>
          </a:stretch>
        </p:blipFill>
        <p:spPr>
          <a:xfrm>
            <a:off x="6960274" y="3188073"/>
            <a:ext cx="897675" cy="162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Benefits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Why we care? </a:t>
            </a:r>
            <a:endParaRPr/>
          </a:p>
          <a:p>
            <a:pPr indent="0" lvl="0" marL="0" rtl="0" algn="l">
              <a:spcBef>
                <a:spcPts val="0"/>
              </a:spcBef>
              <a:spcAft>
                <a:spcPts val="0"/>
              </a:spcAft>
              <a:buNone/>
            </a:pPr>
            <a:r>
              <a:t/>
            </a:r>
            <a:endParaRPr/>
          </a:p>
        </p:txBody>
      </p:sp>
      <p:sp>
        <p:nvSpPr>
          <p:cNvPr id="97" name="Google Shape;97;p19"/>
          <p:cNvSpPr txBox="1"/>
          <p:nvPr>
            <p:ph idx="1" type="body"/>
          </p:nvPr>
        </p:nvSpPr>
        <p:spPr>
          <a:xfrm>
            <a:off x="311700" y="1234075"/>
            <a:ext cx="6228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our analysis we will find you the safest places in Illinois, Chicago for your family and children</a:t>
            </a:r>
            <a:endParaRPr/>
          </a:p>
          <a:p>
            <a:pPr indent="0" lvl="0" marL="0" rtl="0" algn="l">
              <a:spcBef>
                <a:spcPts val="1600"/>
              </a:spcBef>
              <a:spcAft>
                <a:spcPts val="0"/>
              </a:spcAft>
              <a:buNone/>
            </a:pPr>
            <a:r>
              <a:rPr lang="en"/>
              <a:t>We understand the importance of raising a child in a safe environment to help them focus on the learning skills so they can succeed in their education and their future</a:t>
            </a:r>
            <a:endParaRPr/>
          </a:p>
          <a:p>
            <a:pPr indent="0" lvl="0" marL="0" rtl="0" algn="l">
              <a:spcBef>
                <a:spcPts val="1600"/>
              </a:spcBef>
              <a:spcAft>
                <a:spcPts val="0"/>
              </a:spcAft>
              <a:buNone/>
            </a:pPr>
            <a:r>
              <a:t/>
            </a:r>
            <a:endParaRPr/>
          </a:p>
          <a:p>
            <a:pPr indent="0" lvl="0" marL="0" rtl="0" algn="ctr">
              <a:spcBef>
                <a:spcPts val="1600"/>
              </a:spcBef>
              <a:spcAft>
                <a:spcPts val="1600"/>
              </a:spcAft>
              <a:buNone/>
            </a:pPr>
            <a:r>
              <a:rPr lang="en"/>
              <a:t>“It takes a village to raise a child” - Our motto </a:t>
            </a:r>
            <a:endParaRPr/>
          </a:p>
        </p:txBody>
      </p:sp>
      <p:pic>
        <p:nvPicPr>
          <p:cNvPr id="98" name="Google Shape;98;p19"/>
          <p:cNvPicPr preferRelativeResize="0"/>
          <p:nvPr/>
        </p:nvPicPr>
        <p:blipFill>
          <a:blip r:embed="rId3">
            <a:alphaModFix/>
          </a:blip>
          <a:stretch>
            <a:fillRect/>
          </a:stretch>
        </p:blipFill>
        <p:spPr>
          <a:xfrm>
            <a:off x="6540275" y="2627475"/>
            <a:ext cx="2451049" cy="24510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Plan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Diagnostics </a:t>
            </a:r>
            <a:endParaRPr/>
          </a:p>
        </p:txBody>
      </p:sp>
      <p:sp>
        <p:nvSpPr>
          <p:cNvPr id="109" name="Google Shape;109;p21"/>
          <p:cNvSpPr txBox="1"/>
          <p:nvPr>
            <p:ph idx="1" type="body"/>
          </p:nvPr>
        </p:nvSpPr>
        <p:spPr>
          <a:xfrm>
            <a:off x="311700" y="1234075"/>
            <a:ext cx="46740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analyzed the history of various crimes in Chicago to predict future outcomes . </a:t>
            </a:r>
            <a:endParaRPr/>
          </a:p>
          <a:p>
            <a:pPr indent="0" lvl="0" marL="0" rtl="0" algn="l">
              <a:spcBef>
                <a:spcPts val="1600"/>
              </a:spcBef>
              <a:spcAft>
                <a:spcPts val="1600"/>
              </a:spcAft>
              <a:buNone/>
            </a:pPr>
            <a:r>
              <a:rPr lang="en"/>
              <a:t>Once we understood the crime in a broad perspective we narrowed it down to wards where we compared the type and amount of crime in each ward against each other to identify which areas has been historically the safest, and which ones will be the  safest in the future. </a:t>
            </a:r>
            <a:endParaRPr/>
          </a:p>
        </p:txBody>
      </p:sp>
      <p:pic>
        <p:nvPicPr>
          <p:cNvPr id="110" name="Google Shape;110;p21"/>
          <p:cNvPicPr preferRelativeResize="0"/>
          <p:nvPr/>
        </p:nvPicPr>
        <p:blipFill>
          <a:blip r:embed="rId3">
            <a:alphaModFix/>
          </a:blip>
          <a:stretch>
            <a:fillRect/>
          </a:stretch>
        </p:blipFill>
        <p:spPr>
          <a:xfrm>
            <a:off x="4991100" y="1100138"/>
            <a:ext cx="4038600" cy="324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